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gXN09qPivINKEj3CPRp9sxI9l63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8101CF-F262-4C92-B16A-6C578E77B4D5}">
  <a:tblStyle styleId="{188101CF-F262-4C92-B16A-6C578E77B4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1407886" y="1398133"/>
            <a:ext cx="9144000" cy="162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-MX"/>
              <a:t>Presentación Portafolio Título</a:t>
            </a:r>
            <a:br>
              <a:rPr lang="es-MX"/>
            </a:br>
            <a:r>
              <a:rPr lang="es-MX" sz="3200"/>
              <a:t>“E-Sweet Blessing”</a:t>
            </a:r>
            <a:endParaRPr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1524000" y="3562999"/>
            <a:ext cx="9144000" cy="1620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s-MX" sz="3200"/>
              <a:t>Ingeniería Informática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s-MX" sz="1400"/>
              <a:t>Escuela de Informática y Telecomunicaciones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s-MX" sz="1400"/>
              <a:t>Sede [Puente Alto]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s-MX" sz="1400"/>
              <a:t>2025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140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0"/>
          <p:cNvSpPr txBox="1"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</a:pPr>
            <a:r>
              <a:rPr lang="es-MX" sz="6600"/>
              <a:t>Mockups del Sistema</a:t>
            </a:r>
            <a:endParaRPr/>
          </a:p>
        </p:txBody>
      </p:sp>
      <p:sp>
        <p:nvSpPr>
          <p:cNvPr id="169" name="Google Shape;169;p10"/>
          <p:cNvSpPr/>
          <p:nvPr/>
        </p:nvSpPr>
        <p:spPr>
          <a:xfrm>
            <a:off x="3389376" y="1800088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10" descr="Diagrama, Escala de tiempo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1208" y="2763760"/>
            <a:ext cx="3758184" cy="2151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0" descr="Escala de tiempo&#10;&#10;El contenido generado por IA puede ser incorrec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14609" y="2791945"/>
            <a:ext cx="3758184" cy="2132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2608" y="2801341"/>
            <a:ext cx="3758184" cy="2113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1"/>
          <p:cNvSpPr txBox="1"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lang="es-MX" sz="5200"/>
              <a:t>Mockups del Sistema</a:t>
            </a:r>
            <a:endParaRPr/>
          </a:p>
        </p:txBody>
      </p:sp>
      <p:pic>
        <p:nvPicPr>
          <p:cNvPr id="179" name="Google Shape;179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98181" y="2564365"/>
            <a:ext cx="4575357" cy="2596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90730" y="2564365"/>
            <a:ext cx="4803089" cy="2701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2"/>
          <p:cNvSpPr txBox="1"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</a:pPr>
            <a:r>
              <a:rPr lang="es-MX" sz="6600"/>
              <a:t>Mockups del Sistema</a:t>
            </a:r>
            <a:endParaRPr/>
          </a:p>
        </p:txBody>
      </p:sp>
      <p:sp>
        <p:nvSpPr>
          <p:cNvPr id="187" name="Google Shape;187;p12"/>
          <p:cNvSpPr/>
          <p:nvPr/>
        </p:nvSpPr>
        <p:spPr>
          <a:xfrm>
            <a:off x="3389376" y="1800088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5116" y="2636166"/>
            <a:ext cx="3419475" cy="19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55093" y="2636166"/>
            <a:ext cx="3419475" cy="195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85070" y="2636166"/>
            <a:ext cx="3419475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3"/>
          <p:cNvSpPr txBox="1"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</a:pPr>
            <a:r>
              <a:rPr lang="es-MX" sz="6600"/>
              <a:t>Mockups del Sistema</a:t>
            </a:r>
            <a:endParaRPr/>
          </a:p>
        </p:txBody>
      </p:sp>
      <p:sp>
        <p:nvSpPr>
          <p:cNvPr id="197" name="Google Shape;197;p13"/>
          <p:cNvSpPr/>
          <p:nvPr/>
        </p:nvSpPr>
        <p:spPr>
          <a:xfrm>
            <a:off x="3389376" y="1800088"/>
            <a:ext cx="5410200" cy="18288"/>
          </a:xfrm>
          <a:custGeom>
            <a:avLst/>
            <a:gdLst/>
            <a:ahLst/>
            <a:cxnLst/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8" name="Google Shape;19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82325" y="2452687"/>
            <a:ext cx="3419475" cy="195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64455" y="2490787"/>
            <a:ext cx="3419475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"/>
          <p:cNvSpPr txBox="1">
            <a:spLocks noGrp="1"/>
          </p:cNvSpPr>
          <p:nvPr>
            <p:ph type="title"/>
          </p:nvPr>
        </p:nvSpPr>
        <p:spPr>
          <a:xfrm>
            <a:off x="641252" y="1068511"/>
            <a:ext cx="10515600" cy="64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-MX"/>
              <a:t>Hitos Importantes </a:t>
            </a:r>
            <a:endParaRPr/>
          </a:p>
        </p:txBody>
      </p:sp>
      <p:graphicFrame>
        <p:nvGraphicFramePr>
          <p:cNvPr id="205" name="Google Shape;205;p14"/>
          <p:cNvGraphicFramePr/>
          <p:nvPr/>
        </p:nvGraphicFramePr>
        <p:xfrm>
          <a:off x="1708434" y="2356863"/>
          <a:ext cx="3000000" cy="3000000"/>
        </p:xfrm>
        <a:graphic>
          <a:graphicData uri="http://schemas.openxmlformats.org/drawingml/2006/table">
            <a:tbl>
              <a:tblPr>
                <a:gradFill>
                  <a:gsLst>
                    <a:gs pos="0">
                      <a:srgbClr val="9AB4EC"/>
                    </a:gs>
                    <a:gs pos="50000">
                      <a:srgbClr val="8DA8E2"/>
                    </a:gs>
                    <a:gs pos="100000">
                      <a:srgbClr val="789BE3"/>
                    </a:gs>
                  </a:gsLst>
                  <a:lin ang="5400000" scaled="0"/>
                </a:gradFill>
                <a:tableStyleId>{188101CF-F262-4C92-B16A-6C578E77B4D5}</a:tableStyleId>
              </a:tblPr>
              <a:tblGrid>
                <a:gridCol w="361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11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s-MX" sz="1800" b="1" u="none" strike="noStrike" cap="none">
                          <a:solidFill>
                            <a:schemeClr val="dk1"/>
                          </a:solidFill>
                        </a:rPr>
                        <a:t>Nombre Fase</a:t>
                      </a:r>
                      <a:endParaRPr sz="18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s-MX" sz="1800" b="1" u="none" strike="noStrike" cap="none">
                          <a:solidFill>
                            <a:schemeClr val="dk1"/>
                          </a:solidFill>
                        </a:rPr>
                        <a:t>Fechas</a:t>
                      </a:r>
                      <a:endParaRPr sz="1800" b="1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Inicio del proyecto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14-08-2025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Levantamiento de requerimientos y wireframes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28-08-2025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Creación de mockups de alta fidelidad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11-09-2025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Desarrollo del prototipo funcional (parcial)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11-09-2025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2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Diseño y configuración de la base de datos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25-11-2025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Pruebas de funcionalidad del sistema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11-12-2025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Entrega de informe de avance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11-12-2025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Entrega final de la aplicación web y manual de usuario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Calibri"/>
                        <a:buNone/>
                      </a:pPr>
                      <a:r>
                        <a:rPr lang="es-MX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13-12-2025</a:t>
                      </a:r>
                      <a:endParaRPr sz="1800" u="none" strike="noStrike" cap="none"/>
                    </a:p>
                  </a:txBody>
                  <a:tcPr marL="73025" marR="73025" marT="45725" marB="457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5"/>
          <p:cNvSpPr txBox="1">
            <a:spLocks noGrp="1"/>
          </p:cNvSpPr>
          <p:nvPr>
            <p:ph type="title"/>
          </p:nvPr>
        </p:nvSpPr>
        <p:spPr>
          <a:xfrm>
            <a:off x="706567" y="901597"/>
            <a:ext cx="10515600" cy="586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-MX"/>
              <a:t>Costos por Fase </a:t>
            </a:r>
            <a:endParaRPr/>
          </a:p>
        </p:txBody>
      </p:sp>
      <p:sp>
        <p:nvSpPr>
          <p:cNvPr id="211" name="Google Shape;211;p15"/>
          <p:cNvSpPr/>
          <p:nvPr/>
        </p:nvSpPr>
        <p:spPr>
          <a:xfrm>
            <a:off x="782337" y="1681843"/>
            <a:ext cx="10247613" cy="433251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77252" y="2283435"/>
            <a:ext cx="7257781" cy="31293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6"/>
          <p:cNvSpPr txBox="1">
            <a:spLocks noGrp="1"/>
          </p:cNvSpPr>
          <p:nvPr>
            <p:ph type="title"/>
          </p:nvPr>
        </p:nvSpPr>
        <p:spPr>
          <a:xfrm>
            <a:off x="641252" y="1068511"/>
            <a:ext cx="10515600" cy="64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s-MX"/>
              <a:t>Tecnologías del Desarrollo</a:t>
            </a:r>
            <a:endParaRPr/>
          </a:p>
        </p:txBody>
      </p:sp>
      <p:sp>
        <p:nvSpPr>
          <p:cNvPr id="218" name="Google Shape;218;p16"/>
          <p:cNvSpPr txBox="1"/>
          <p:nvPr/>
        </p:nvSpPr>
        <p:spPr>
          <a:xfrm>
            <a:off x="641252" y="1828016"/>
            <a:ext cx="108612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Backend: Python con Django.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Frontend: HTML, CSS, JavaScript (responsivo).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BD: Relacional con integridad referencial (PostgreSQL/MySQL).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Protocolos: HTTPS con TLS 1.2+.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Reportes: PDF y XLS.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Herramientas: GitHub, Visual Studio Code.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Pasarela de pago: Webpay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Servicios externos: SMTP para notificaciones automáticas.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7"/>
          <p:cNvSpPr txBox="1"/>
          <p:nvPr/>
        </p:nvSpPr>
        <p:spPr>
          <a:xfrm>
            <a:off x="609558" y="699121"/>
            <a:ext cx="10515600" cy="1053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MX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Conclusión  </a:t>
            </a: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913200" y="1485900"/>
            <a:ext cx="10365600" cy="51141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proyecto E-Sweet Blessing permitirá: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Digitalizar y profesionalizar la experiencia de compra.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Optimizar la gestión de pedidos evitando pérdidas de información.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Mejorar la organización interna mediante reportes y administración centralizada.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Garantizar seguridad, disponibilidad y confiabilidad.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Ampliar el alcance de la pastelería mediante un canal digital formal.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Generar un impacto social positivo al apoyar a microemprendimientos locales en su proceso de transformación digital.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Impulsar el uso de tecnologías de la información en mujeres emprendedoras, promoviendo su inclusión, autonomía y empoderamiento dentro del ecosistema digital.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/>
        </p:nvSpPr>
        <p:spPr>
          <a:xfrm>
            <a:off x="642802" y="2828829"/>
            <a:ext cx="29937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INTEGRANTES DEL PROYECTO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" name="Google Shape;91;p2"/>
          <p:cNvGrpSpPr/>
          <p:nvPr/>
        </p:nvGrpSpPr>
        <p:grpSpPr>
          <a:xfrm>
            <a:off x="4082926" y="1382434"/>
            <a:ext cx="6781017" cy="4592915"/>
            <a:chOff x="0" y="0"/>
            <a:chExt cx="6781017" cy="4592915"/>
          </a:xfrm>
        </p:grpSpPr>
        <p:sp>
          <p:nvSpPr>
            <p:cNvPr id="92" name="Google Shape;92;p2"/>
            <p:cNvSpPr/>
            <p:nvPr/>
          </p:nvSpPr>
          <p:spPr>
            <a:xfrm>
              <a:off x="0" y="0"/>
              <a:ext cx="6781017" cy="1435286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rgbClr val="5E81C9"/>
                </a:gs>
                <a:gs pos="50000">
                  <a:srgbClr val="3B70C9"/>
                </a:gs>
                <a:gs pos="100000">
                  <a:srgbClr val="2E60B8"/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274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 txBox="1"/>
            <p:nvPr/>
          </p:nvSpPr>
          <p:spPr>
            <a:xfrm>
              <a:off x="1499732" y="0"/>
              <a:ext cx="5281284" cy="1435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lang="es-MX" sz="2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Priscilla Rodríguez Valdebenito</a:t>
              </a:r>
              <a:endParaRPr dirty="0"/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98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alibri"/>
                <a:buChar char="•"/>
              </a:pPr>
              <a:r>
                <a:rPr lang="es-MX" sz="22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Jefe de proyectos/BD</a:t>
              </a:r>
              <a:endParaRPr dirty="0"/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33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alibri"/>
                <a:buChar char="•"/>
              </a:pPr>
              <a:r>
                <a:rPr lang="es-MX" sz="22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Generadora ERS</a:t>
              </a:r>
              <a:endParaRPr sz="2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43528" y="143528"/>
              <a:ext cx="1356203" cy="1148229"/>
            </a:xfrm>
            <a:prstGeom prst="roundRect">
              <a:avLst>
                <a:gd name="adj" fmla="val 10000"/>
              </a:avLst>
            </a:prstGeom>
            <a:solidFill>
              <a:srgbClr val="BFC8E3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274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0" y="1578814"/>
              <a:ext cx="6781017" cy="1435286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rgbClr val="5E81C9"/>
                </a:gs>
                <a:gs pos="50000">
                  <a:srgbClr val="3B70C9"/>
                </a:gs>
                <a:gs pos="100000">
                  <a:srgbClr val="2E60B8"/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274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 txBox="1"/>
            <p:nvPr/>
          </p:nvSpPr>
          <p:spPr>
            <a:xfrm>
              <a:off x="1499732" y="1578814"/>
              <a:ext cx="5281284" cy="1435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lang="es-MX" sz="2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Manuel Navarro Toledo</a:t>
              </a:r>
              <a:endParaRPr sz="2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98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alibri"/>
                <a:buChar char="•"/>
              </a:pPr>
              <a:r>
                <a:rPr lang="es-MX" sz="22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Analista Programador/QA</a:t>
              </a:r>
              <a:endParaRPr dirty="0"/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33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alibri"/>
                <a:buChar char="•"/>
              </a:pPr>
              <a:r>
                <a:rPr lang="es-MX" sz="22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Creador Casos de uso</a:t>
              </a:r>
              <a:endParaRPr sz="2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43528" y="1722343"/>
              <a:ext cx="1356203" cy="1148229"/>
            </a:xfrm>
            <a:prstGeom prst="roundRect">
              <a:avLst>
                <a:gd name="adj" fmla="val 10000"/>
              </a:avLst>
            </a:prstGeom>
            <a:solidFill>
              <a:srgbClr val="BFC8E3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274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0" y="3157629"/>
              <a:ext cx="6781017" cy="1435286"/>
            </a:xfrm>
            <a:prstGeom prst="roundRect">
              <a:avLst>
                <a:gd name="adj" fmla="val 10000"/>
              </a:avLst>
            </a:prstGeom>
            <a:gradFill>
              <a:gsLst>
                <a:gs pos="0">
                  <a:srgbClr val="5E81C9"/>
                </a:gs>
                <a:gs pos="50000">
                  <a:srgbClr val="3B70C9"/>
                </a:gs>
                <a:gs pos="100000">
                  <a:srgbClr val="2E60B8"/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274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 txBox="1"/>
            <p:nvPr/>
          </p:nvSpPr>
          <p:spPr>
            <a:xfrm>
              <a:off x="1499732" y="3157629"/>
              <a:ext cx="5281284" cy="1435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Calibri"/>
                <a:buNone/>
              </a:pPr>
              <a:r>
                <a:rPr lang="es-MX" sz="2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Antara Rodríguez Vergara</a:t>
              </a:r>
              <a:endParaRPr dirty="0"/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98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alibri"/>
                <a:buChar char="•"/>
              </a:pPr>
              <a:r>
                <a:rPr lang="es-MX" sz="22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Desarrolladora/Diseñadora</a:t>
              </a:r>
              <a:endParaRPr dirty="0"/>
            </a:p>
            <a:p>
              <a:pPr marL="228600" marR="0" lvl="1" indent="-228600" algn="l" rtl="0">
                <a:lnSpc>
                  <a:spcPct val="90000"/>
                </a:lnSpc>
                <a:spcBef>
                  <a:spcPts val="330"/>
                </a:spcBef>
                <a:spcAft>
                  <a:spcPts val="0"/>
                </a:spcAft>
                <a:buClr>
                  <a:schemeClr val="lt1"/>
                </a:buClr>
                <a:buSzPts val="2200"/>
                <a:buFont typeface="Calibri"/>
                <a:buChar char="•"/>
              </a:pPr>
              <a:r>
                <a:rPr lang="es-MX" sz="22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Diseñadora Mockup</a:t>
              </a:r>
              <a:endParaRPr dirty="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43528" y="3301158"/>
              <a:ext cx="1356203" cy="1148229"/>
            </a:xfrm>
            <a:prstGeom prst="roundRect">
              <a:avLst>
                <a:gd name="adj" fmla="val 10000"/>
              </a:avLst>
            </a:prstGeom>
            <a:solidFill>
              <a:srgbClr val="BFC8E3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274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1" name="Google Shape;101;p2" title="174239364450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5317" y="3128153"/>
            <a:ext cx="1258475" cy="1101475"/>
          </a:xfrm>
          <a:prstGeom prst="rect">
            <a:avLst/>
          </a:prstGeom>
          <a:solidFill>
            <a:srgbClr val="BFC8E3"/>
          </a:solidFill>
          <a:ln>
            <a:noFill/>
          </a:ln>
          <a:effectLst>
            <a:outerShdw blurRad="57150" dist="19050" dir="5400000" algn="ctr" rotWithShape="0">
              <a:srgbClr val="000000">
                <a:alpha val="62750"/>
              </a:srgbClr>
            </a:outerShdw>
          </a:effectLst>
        </p:spPr>
      </p:pic>
      <p:pic>
        <p:nvPicPr>
          <p:cNvPr id="3" name="Imagen 2" descr="Una mujer sonriendo&#10;&#10;El contenido generado por IA puede ser incorrecto.">
            <a:extLst>
              <a:ext uri="{FF2B5EF4-FFF2-40B4-BE49-F238E27FC236}">
                <a16:creationId xmlns:a16="http://schemas.microsoft.com/office/drawing/2014/main" id="{40FA3344-CE7A-5CB6-1E8E-5816490C7E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064" y="4698842"/>
            <a:ext cx="1132979" cy="1132979"/>
          </a:xfrm>
          <a:prstGeom prst="rect">
            <a:avLst/>
          </a:prstGeom>
        </p:spPr>
      </p:pic>
      <p:pic>
        <p:nvPicPr>
          <p:cNvPr id="5" name="Imagen 4" descr="La cara de una mujer sonriendo&#10;&#10;El contenido generado por IA puede ser incorrecto.">
            <a:extLst>
              <a:ext uri="{FF2B5EF4-FFF2-40B4-BE49-F238E27FC236}">
                <a16:creationId xmlns:a16="http://schemas.microsoft.com/office/drawing/2014/main" id="{18242C6D-A4D4-525F-06A1-EF6AA2AA80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9370" y="1574893"/>
            <a:ext cx="1050365" cy="10503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725659" y="1110713"/>
            <a:ext cx="10515600" cy="718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MX"/>
              <a:t>Descripción del Proyecto</a:t>
            </a: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714909" y="2169769"/>
            <a:ext cx="4427360" cy="4092601"/>
          </a:xfrm>
          <a:prstGeom prst="roundRect">
            <a:avLst>
              <a:gd name="adj" fmla="val 10901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Problemática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pastelería Sweet Blessing depende actualmente de redes sociales y WhatsApp para gestionar pedidos. Esto genera informalidad, confusión en la organización, pérdida de información y dificulta llegar a más clientes.</a:t>
            </a:r>
            <a:endParaRPr sz="1800" b="0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/>
          <p:nvPr/>
        </p:nvSpPr>
        <p:spPr>
          <a:xfrm>
            <a:off x="6912079" y="2177325"/>
            <a:ext cx="4641292" cy="4092601"/>
          </a:xfrm>
          <a:prstGeom prst="roundRect">
            <a:avLst>
              <a:gd name="adj" fmla="val 10901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Propuesta de solución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Crear una aplicación web responsiva que digitalice ventas y pedidos. </a:t>
            </a:r>
            <a:endParaRPr/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Incluye: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Catálogo de productos con fotos, precios y descripciones.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Carrito de compras y pedidos en línea.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Confirmaciones y notificaciones automáticas vía correo.</a:t>
            </a:r>
            <a:endParaRPr/>
          </a:p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Módulo administrativo para productos, promociones, clientes y reportes.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5456903" y="3736258"/>
            <a:ext cx="1140542" cy="75708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26415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>
            <a:off x="614514" y="2060514"/>
            <a:ext cx="10962967" cy="157522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Digitalizar el proceso de ventas y pedidos de Sweet Blessing mediante un sistema web que optimice la gestión y mejore la experiencia de los clientes.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614514" y="4732408"/>
            <a:ext cx="10962967" cy="174860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Diseñar una interfaz web responsiva, amigable e intuitiva.</a:t>
            </a:r>
            <a:endParaRPr/>
          </a:p>
          <a:p>
            <a:pPr marL="285750" marR="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Implementar catálogo digital de productos.</a:t>
            </a:r>
            <a:endParaRPr/>
          </a:p>
          <a:p>
            <a:pPr marL="285750" marR="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Incorporar carrito de compras y notificaciones automáticas.</a:t>
            </a:r>
            <a:endParaRPr/>
          </a:p>
          <a:p>
            <a:pPr marL="285750" marR="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módulo administrativo con reportes.</a:t>
            </a:r>
            <a:endParaRPr/>
          </a:p>
          <a:p>
            <a:pPr marL="285750" marR="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Asegurar seguridad (cifrado, sesiones) y disponibilidad mínima del 95%.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"/>
          <p:cNvSpPr txBox="1"/>
          <p:nvPr/>
        </p:nvSpPr>
        <p:spPr>
          <a:xfrm>
            <a:off x="152400" y="1197198"/>
            <a:ext cx="11938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 General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4"/>
          <p:cNvSpPr txBox="1"/>
          <p:nvPr/>
        </p:nvSpPr>
        <p:spPr>
          <a:xfrm>
            <a:off x="152400" y="4009875"/>
            <a:ext cx="11938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>
            <a:spLocks noGrp="1"/>
          </p:cNvSpPr>
          <p:nvPr>
            <p:ph type="title"/>
          </p:nvPr>
        </p:nvSpPr>
        <p:spPr>
          <a:xfrm>
            <a:off x="810065" y="809447"/>
            <a:ext cx="10515600" cy="75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MX"/>
              <a:t>Alcances</a:t>
            </a:r>
            <a:endParaRPr/>
          </a:p>
        </p:txBody>
      </p:sp>
      <p:sp>
        <p:nvSpPr>
          <p:cNvPr id="123" name="Google Shape;123;p5"/>
          <p:cNvSpPr txBox="1"/>
          <p:nvPr/>
        </p:nvSpPr>
        <p:spPr>
          <a:xfrm>
            <a:off x="810065" y="1560287"/>
            <a:ext cx="10072940" cy="4247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 hace el Sistema: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Catálogo con fotos, precios y descripciones.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Pedidos en línea y confirmación automática.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Gestión de productos, promociones y usuarios con roles.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Reportes exportables en PDF y XLS.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Diseño responsivo para PC, tablet y móvil.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Qué no hace: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se integra con sistemas contables o facturación.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incluye postventa ni encuestas.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integra aplicaciones de despacho externo (primera versión).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>
            <a:spLocks noGrp="1"/>
          </p:cNvSpPr>
          <p:nvPr>
            <p:ph type="title"/>
          </p:nvPr>
        </p:nvSpPr>
        <p:spPr>
          <a:xfrm>
            <a:off x="841416" y="1054442"/>
            <a:ext cx="10515600" cy="75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MX"/>
              <a:t>Usuarios</a:t>
            </a:r>
            <a:endParaRPr/>
          </a:p>
        </p:txBody>
      </p:sp>
      <p:sp>
        <p:nvSpPr>
          <p:cNvPr id="129" name="Google Shape;129;p6"/>
          <p:cNvSpPr/>
          <p:nvPr/>
        </p:nvSpPr>
        <p:spPr>
          <a:xfrm>
            <a:off x="841416" y="2019396"/>
            <a:ext cx="10365542" cy="433251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Clientes:</a:t>
            </a:r>
            <a:endParaRPr sz="20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Perfil: Personas que desean adquirir productos de repostería de la pastelería Sweet Blessing.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Necesidades: Acceso rápido y sencillo al catálogo, proceso de compra claro, notificaciones de confirmación y confiabilidad en la disponibilidad del sistema.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Administradores:</a:t>
            </a:r>
            <a:endParaRPr sz="20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Perfil: Personal de la empresa encargado de gestionar el negocio a través de la plataforma.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Necesidades: gestión centralizada de pedidos y reportes.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Tipos de usuarios: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Cliente básico: </a:t>
            </a: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Usuario que solo navega en el catálogo.</a:t>
            </a:r>
            <a:endParaRPr sz="18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Cliente recurrente: </a:t>
            </a: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Usuario frecuente que puede realizar compras después de autenticarse.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Administrador general:</a:t>
            </a:r>
            <a:r>
              <a:rPr lang="es-MX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Usuario con acceso total al sistema, encargado de la gestión global de productos y además visualización de clientes y reportes.</a:t>
            </a:r>
            <a:endParaRPr sz="18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 txBox="1">
            <a:spLocks noGrp="1"/>
          </p:cNvSpPr>
          <p:nvPr>
            <p:ph type="title"/>
          </p:nvPr>
        </p:nvSpPr>
        <p:spPr>
          <a:xfrm>
            <a:off x="841416" y="1054442"/>
            <a:ext cx="10515600" cy="75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MX"/>
              <a:t>Lista de Requerimientos</a:t>
            </a:r>
            <a:endParaRPr/>
          </a:p>
        </p:txBody>
      </p:sp>
      <p:grpSp>
        <p:nvGrpSpPr>
          <p:cNvPr id="135" name="Google Shape;135;p7"/>
          <p:cNvGrpSpPr/>
          <p:nvPr/>
        </p:nvGrpSpPr>
        <p:grpSpPr>
          <a:xfrm>
            <a:off x="2876915" y="2031119"/>
            <a:ext cx="6438169" cy="3676501"/>
            <a:chOff x="31" y="95937"/>
            <a:chExt cx="6438169" cy="3676501"/>
          </a:xfrm>
        </p:grpSpPr>
        <p:sp>
          <p:nvSpPr>
            <p:cNvPr id="136" name="Google Shape;136;p7"/>
            <p:cNvSpPr/>
            <p:nvPr/>
          </p:nvSpPr>
          <p:spPr>
            <a:xfrm>
              <a:off x="31" y="95937"/>
              <a:ext cx="3008490" cy="547200"/>
            </a:xfrm>
            <a:prstGeom prst="rect">
              <a:avLst/>
            </a:prstGeom>
            <a:solidFill>
              <a:srgbClr val="599BD5"/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 txBox="1"/>
            <p:nvPr/>
          </p:nvSpPr>
          <p:spPr>
            <a:xfrm>
              <a:off x="31" y="95937"/>
              <a:ext cx="3008490" cy="54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5125" tIns="77200" rIns="135125" bIns="77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s-MX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Funcionales</a:t>
              </a: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31" y="643138"/>
              <a:ext cx="3008490" cy="3129300"/>
            </a:xfrm>
            <a:prstGeom prst="rect">
              <a:avLst/>
            </a:prstGeom>
            <a:solidFill>
              <a:srgbClr val="CFDEEF">
                <a:alpha val="89803"/>
              </a:srgbClr>
            </a:solidFill>
            <a:ln w="12700" cap="flat" cmpd="sng">
              <a:solidFill>
                <a:srgbClr val="CFDEEF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 txBox="1"/>
            <p:nvPr/>
          </p:nvSpPr>
          <p:spPr>
            <a:xfrm>
              <a:off x="31" y="643138"/>
              <a:ext cx="3008490" cy="31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1325" tIns="101325" rIns="135125" bIns="152000" anchor="t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Inicio de sesión seguro con contraseñas cifradas.</a:t>
              </a:r>
              <a:endPara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Gestión de productos, categorías y promociones.</a:t>
              </a:r>
              <a:endPara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Registro de clientes y pedidos.</a:t>
              </a:r>
              <a:endPara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Reportes con filtros exportables a PDF/XLS.</a:t>
              </a:r>
              <a:endPara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Carrito de compras y búsqueda de productos.</a:t>
              </a:r>
              <a:endPara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3429710" y="95937"/>
              <a:ext cx="3008490" cy="547200"/>
            </a:xfrm>
            <a:prstGeom prst="rect">
              <a:avLst/>
            </a:prstGeom>
            <a:solidFill>
              <a:srgbClr val="599BD5"/>
            </a:solidFill>
            <a:ln w="12700" cap="flat" cmpd="sng">
              <a:solidFill>
                <a:srgbClr val="599BD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 txBox="1"/>
            <p:nvPr/>
          </p:nvSpPr>
          <p:spPr>
            <a:xfrm>
              <a:off x="3429710" y="95937"/>
              <a:ext cx="3008490" cy="54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5125" tIns="77200" rIns="135125" bIns="77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Calibri"/>
                <a:buNone/>
              </a:pPr>
              <a:r>
                <a:rPr lang="es-MX" sz="19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No Funcionales</a:t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3429710" y="643138"/>
              <a:ext cx="3008490" cy="3129300"/>
            </a:xfrm>
            <a:prstGeom prst="rect">
              <a:avLst/>
            </a:prstGeom>
            <a:solidFill>
              <a:srgbClr val="CFDEEF">
                <a:alpha val="89803"/>
              </a:srgbClr>
            </a:solidFill>
            <a:ln w="12700" cap="flat" cmpd="sng">
              <a:solidFill>
                <a:srgbClr val="CFDEEF">
                  <a:alpha val="89803"/>
                </a:srgb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 txBox="1"/>
            <p:nvPr/>
          </p:nvSpPr>
          <p:spPr>
            <a:xfrm>
              <a:off x="3429710" y="643138"/>
              <a:ext cx="3008490" cy="312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1325" tIns="101325" rIns="135125" bIns="152000" anchor="t" anchorCtr="0">
              <a:noAutofit/>
            </a:bodyPr>
            <a:lstStyle/>
            <a:p>
              <a:pPr marL="171450" marR="0" lvl="1" indent="-17145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Tiempo de respuesta &lt; 3 segundos.</a:t>
              </a:r>
              <a:endPara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Disponibilidad mínima del 95%.</a:t>
              </a:r>
              <a:endParaRPr/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Interfaz intuitiva y responsiva.</a:t>
              </a:r>
              <a:endParaRPr/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Seguridad: cifrado y manejo de sesiones.</a:t>
              </a:r>
              <a:endPara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171450" marR="0" lvl="1" indent="-171450" algn="l" rtl="0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libri"/>
                <a:buChar char="•"/>
              </a:pPr>
              <a:r>
                <a:rPr lang="es-MX" sz="19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Arquitectura en capas para mantenibilidad.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8"/>
          <p:cNvSpPr txBox="1"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lang="es-MX" sz="5200"/>
              <a:t>Mockups del Sistema</a:t>
            </a:r>
            <a:endParaRPr/>
          </a:p>
        </p:txBody>
      </p:sp>
      <p:pic>
        <p:nvPicPr>
          <p:cNvPr id="150" name="Google Shape;15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34" y="2991655"/>
            <a:ext cx="5828261" cy="3278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82505" y="2998940"/>
            <a:ext cx="5828261" cy="32638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 txBox="1"/>
          <p:nvPr/>
        </p:nvSpPr>
        <p:spPr>
          <a:xfrm>
            <a:off x="757367" y="1848356"/>
            <a:ext cx="9990462" cy="2139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9"/>
          <p:cNvSpPr txBox="1">
            <a:spLocks noGrp="1"/>
          </p:cNvSpPr>
          <p:nvPr>
            <p:ph type="title"/>
          </p:nvPr>
        </p:nvSpPr>
        <p:spPr>
          <a:xfrm>
            <a:off x="838200" y="557189"/>
            <a:ext cx="10515600" cy="2057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lang="es-MX" sz="5200"/>
              <a:t>Mockups del Sistema</a:t>
            </a:r>
            <a:endParaRPr/>
          </a:p>
        </p:txBody>
      </p:sp>
      <p:pic>
        <p:nvPicPr>
          <p:cNvPr id="159" name="Google Shape;159;p9" descr="Interfaz de usuario gráfica&#10;&#10;El contenido generado por IA puede ser incorrecto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47210" y="2590504"/>
            <a:ext cx="3797536" cy="2145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9" descr="Interfaz de usuario gráfica, Texto, Aplicación, Chat o mensaje de texto&#10;&#10;El contenido generado por IA puede ser incorrecto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84807" y="2590503"/>
            <a:ext cx="3797536" cy="2145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9" descr="Interfaz de usuario gráfica, Aplicación&#10;&#10;El contenido generado por IA puede ser incorrecto.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40016" y="2590505"/>
            <a:ext cx="3797536" cy="214560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9"/>
          <p:cNvSpPr txBox="1"/>
          <p:nvPr/>
        </p:nvSpPr>
        <p:spPr>
          <a:xfrm>
            <a:off x="147254" y="1816271"/>
            <a:ext cx="9990462" cy="2139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734</Words>
  <Application>Microsoft Office PowerPoint</Application>
  <PresentationFormat>Panorámica</PresentationFormat>
  <Paragraphs>135</Paragraphs>
  <Slides>17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0" baseType="lpstr">
      <vt:lpstr>Arial</vt:lpstr>
      <vt:lpstr>Calibri</vt:lpstr>
      <vt:lpstr>Tema de Office</vt:lpstr>
      <vt:lpstr>Presentación Portafolio Título “E-Sweet Blessing”</vt:lpstr>
      <vt:lpstr>Presentación de PowerPoint</vt:lpstr>
      <vt:lpstr>Descripción del Proyecto</vt:lpstr>
      <vt:lpstr>Presentación de PowerPoint</vt:lpstr>
      <vt:lpstr>Alcances</vt:lpstr>
      <vt:lpstr>Usuarios</vt:lpstr>
      <vt:lpstr>Lista de Requerimientos</vt:lpstr>
      <vt:lpstr>Mockups del Sistema</vt:lpstr>
      <vt:lpstr>Mockups del Sistema</vt:lpstr>
      <vt:lpstr>Mockups del Sistema</vt:lpstr>
      <vt:lpstr>Mockups del Sistema</vt:lpstr>
      <vt:lpstr>Mockups del Sistema</vt:lpstr>
      <vt:lpstr>Mockups del Sistema</vt:lpstr>
      <vt:lpstr>Hitos Importantes </vt:lpstr>
      <vt:lpstr>Costos por Fase </vt:lpstr>
      <vt:lpstr>Tecnologías del Desarrollo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Sala_</dc:creator>
  <cp:lastModifiedBy>Antara Jusett Rodriguez Vergara</cp:lastModifiedBy>
  <cp:revision>1</cp:revision>
  <dcterms:created xsi:type="dcterms:W3CDTF">2015-07-01T15:45:01Z</dcterms:created>
  <dcterms:modified xsi:type="dcterms:W3CDTF">2025-10-02T22:21:09Z</dcterms:modified>
</cp:coreProperties>
</file>